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1518" r:id="rId5"/>
    <p:sldId id="1515" r:id="rId6"/>
    <p:sldId id="1519" r:id="rId7"/>
    <p:sldId id="1517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DDD9"/>
    <a:srgbClr val="DAD1D2"/>
    <a:srgbClr val="E6E2E3"/>
    <a:srgbClr val="E1C7A6"/>
    <a:srgbClr val="BAA183"/>
    <a:srgbClr val="CDB496"/>
    <a:srgbClr val="B9977B"/>
    <a:srgbClr val="6E451D"/>
    <a:srgbClr val="A08B90"/>
    <a:srgbClr val="E6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31C3C-933F-7E23-006B-300FD2B4F37A}" v="123" dt="2025-11-21T01:29:12.556"/>
    <p1510:client id="{3EB5CA9B-B250-64AF-68E9-E3FECA5422D9}" v="405" dt="2025-11-21T18:30:02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3E83E-F4FB-824A-D9A7-ACC31ED71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B2443-A59A-76B2-F335-6397E66A8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791217-A825-E2C3-DDB1-ADF7E310B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7D82-C975-46D3-BFCF-34D2BD03C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58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67EA4-AA1B-87BC-5DA5-F40D47C5C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B52F2A-0DA2-2A08-8B9A-358F1C250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34311-D777-77C0-EB69-E8FE6AE929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293CB-E859-E5C3-B012-8E2E67AC2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7999" y="6453002"/>
            <a:ext cx="1996689" cy="365125"/>
          </a:xfrm>
        </p:spPr>
        <p:txBody>
          <a:bodyPr/>
          <a:lstStyle/>
          <a:p>
            <a:fld id="{8A60B404-9532-4DA8-8A40-EC339A5BE635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1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11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12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11/21/2025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461713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5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11/21/2025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/>
          <a:lstStyle/>
          <a:p>
            <a:fld id="{1A5F77D0-C28E-4573-88F0-0A30FF98888E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11/21/2025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1D22668-A3AE-429F-A351-A1583BA90793}" type="datetime1">
              <a:rPr lang="en-US" smtClean="0"/>
              <a:t>11/21/2025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159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/>
          <a:lstStyle/>
          <a:p>
            <a:fld id="{46C70014-48FC-4647-9615-BBD39F98887D}" type="datetime1">
              <a:rPr lang="en-US" smtClean="0"/>
              <a:t>11/21/2025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11/21/2025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826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/>
          <a:lstStyle/>
          <a:p>
            <a:fld id="{E635C43F-DBB1-4D83-B442-E1529AA900C2}" type="datetime1">
              <a:rPr lang="en-US" smtClean="0"/>
              <a:t>11/21/2025</a:t>
            </a:fld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32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95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88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19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/>
          <a:lstStyle/>
          <a:p>
            <a:fld id="{9128053F-E531-4885-B604-CF1A6DEEE405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81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172200" cy="4425696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print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718304"/>
            <a:ext cx="5897880" cy="1353312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68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760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3814EA-F598-EBFD-83D1-6782D7CBB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83EFCC7-B7E8-4ABE-BBCB-C75FD27800C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9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8313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4972" y="5428752"/>
            <a:ext cx="9043508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6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E66BBE-3119-84C9-214F-FCCB3DF5A6F1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064" y="5349240"/>
            <a:ext cx="9043416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7CA6-BC1D-429A-A289-4E939E49554A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anchor="ctr">
            <a:normAutofit/>
          </a:bodyPr>
          <a:lstStyle>
            <a:lvl1pPr marL="137160" indent="-137160"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651" y="5669280"/>
            <a:ext cx="8807117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02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65B10-D26A-480A-9509-A9831C5E60D8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E5040-F7E0-40EC-B8E9-CED28200FAA3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3EA1-DD0C-4B8D-8364-52024B4530F1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987AA-E4E6-4FC1-BAD8-09A952212C58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5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F65F-0E21-48DE-8D75-4BF66A547E8E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/>
          <a:lstStyle/>
          <a:p>
            <a:fld id="{1FE1A989-42EF-40B2-87AB-6941C231CD4A}" type="datetime1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7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80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7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D291CE83-67BA-4B15-B48A-7DC5C0636664}" type="datetime1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5" r:id="rId2"/>
    <p:sldLayoutId id="2147483661" r:id="rId3"/>
    <p:sldLayoutId id="2147483712" r:id="rId4"/>
    <p:sldLayoutId id="2147483698" r:id="rId5"/>
    <p:sldLayoutId id="2147483728" r:id="rId6"/>
    <p:sldLayoutId id="2147483735" r:id="rId7"/>
    <p:sldLayoutId id="2147483758" r:id="rId8"/>
    <p:sldLayoutId id="2147483710" r:id="rId9"/>
    <p:sldLayoutId id="2147483755" r:id="rId10"/>
    <p:sldLayoutId id="2147483713" r:id="rId11"/>
    <p:sldLayoutId id="2147483729" r:id="rId12"/>
    <p:sldLayoutId id="2147483662" r:id="rId13"/>
    <p:sldLayoutId id="2147483679" r:id="rId14"/>
    <p:sldLayoutId id="2147483680" r:id="rId15"/>
    <p:sldLayoutId id="2147483681" r:id="rId16"/>
    <p:sldLayoutId id="2147483682" r:id="rId17"/>
    <p:sldLayoutId id="2147483706" r:id="rId18"/>
    <p:sldLayoutId id="2147483689" r:id="rId19"/>
    <p:sldLayoutId id="2147483690" r:id="rId20"/>
    <p:sldLayoutId id="2147483707" r:id="rId21"/>
    <p:sldLayoutId id="2147483708" r:id="rId22"/>
    <p:sldLayoutId id="2147483692" r:id="rId23"/>
    <p:sldLayoutId id="2147483691" r:id="rId24"/>
    <p:sldLayoutId id="2147483732" r:id="rId25"/>
    <p:sldLayoutId id="2147483733" r:id="rId26"/>
    <p:sldLayoutId id="2147483731" r:id="rId27"/>
    <p:sldLayoutId id="2147483730" r:id="rId28"/>
    <p:sldLayoutId id="2147483694" r:id="rId29"/>
    <p:sldLayoutId id="2147483726" r:id="rId30"/>
    <p:sldLayoutId id="2147483693" r:id="rId31"/>
    <p:sldLayoutId id="2147483711" r:id="rId32"/>
    <p:sldLayoutId id="2147483672" r:id="rId33"/>
    <p:sldLayoutId id="2147483673" r:id="rId34"/>
    <p:sldLayoutId id="2147483696" r:id="rId35"/>
    <p:sldLayoutId id="2147483752" r:id="rId36"/>
    <p:sldLayoutId id="2147483754" r:id="rId37"/>
    <p:sldLayoutId id="2147483753" r:id="rId38"/>
    <p:sldLayoutId id="2147483750" r:id="rId39"/>
    <p:sldLayoutId id="2147483742" r:id="rId40"/>
    <p:sldLayoutId id="2147483743" r:id="rId41"/>
    <p:sldLayoutId id="2147483740" r:id="rId42"/>
    <p:sldLayoutId id="2147483664" r:id="rId43"/>
    <p:sldLayoutId id="2147483665" r:id="rId44"/>
    <p:sldLayoutId id="2147483666" r:id="rId45"/>
    <p:sldLayoutId id="2147483667" r:id="rId46"/>
    <p:sldLayoutId id="2147483668" r:id="rId47"/>
    <p:sldLayoutId id="2147483669" r:id="rId48"/>
    <p:sldLayoutId id="2147483685" r:id="rId49"/>
    <p:sldLayoutId id="2147483687" r:id="rId5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7A3C4-3DA9-97E3-B887-DBBF58C54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/>
          <a:p>
            <a:r>
              <a:rPr lang="en-US"/>
              <a:t>Document Intelligence Pipeline for Legal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71CB9-BE12-D455-B3DA-57491EE4E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/>
          <a:p>
            <a:r>
              <a:rPr lang="en-US"/>
              <a:t>Group 13</a:t>
            </a:r>
          </a:p>
        </p:txBody>
      </p:sp>
      <p:pic>
        <p:nvPicPr>
          <p:cNvPr id="8" name="Picture 7" descr="law-themed stock photo involving law books, a scale, and wooden gavel and sound block">
            <a:extLst>
              <a:ext uri="{FF2B5EF4-FFF2-40B4-BE49-F238E27FC236}">
                <a16:creationId xmlns:a16="http://schemas.microsoft.com/office/drawing/2014/main" id="{6F4B1359-9B4A-0666-FB71-757EBB9D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41" r="24360" b="-1"/>
          <a:stretch>
            <a:fillRect/>
          </a:stretch>
        </p:blipFill>
        <p:spPr>
          <a:xfrm>
            <a:off x="5596128" y="10"/>
            <a:ext cx="6595872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0769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1D2">
            <a:alpha val="75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0064B-16CF-CC30-A38C-6C2407A35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1C36E23-EC79-11F0-DAD1-4EF635FE9303}"/>
              </a:ext>
            </a:extLst>
          </p:cNvPr>
          <p:cNvSpPr/>
          <p:nvPr/>
        </p:nvSpPr>
        <p:spPr>
          <a:xfrm>
            <a:off x="5990166" y="211666"/>
            <a:ext cx="6074832" cy="3429000"/>
          </a:xfrm>
          <a:prstGeom prst="roundRect">
            <a:avLst/>
          </a:prstGeom>
          <a:solidFill>
            <a:srgbClr val="DAD1D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290167-13F2-8F84-B0B1-619CE6323C18}"/>
              </a:ext>
            </a:extLst>
          </p:cNvPr>
          <p:cNvSpPr/>
          <p:nvPr/>
        </p:nvSpPr>
        <p:spPr>
          <a:xfrm>
            <a:off x="201082" y="751416"/>
            <a:ext cx="5196416" cy="2434167"/>
          </a:xfrm>
          <a:prstGeom prst="roundRect">
            <a:avLst/>
          </a:prstGeom>
          <a:solidFill>
            <a:srgbClr val="E6E2E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8860950-0D0C-F17D-944A-BADE0DBAAFB0}"/>
              </a:ext>
            </a:extLst>
          </p:cNvPr>
          <p:cNvSpPr/>
          <p:nvPr/>
        </p:nvSpPr>
        <p:spPr>
          <a:xfrm>
            <a:off x="201083" y="3344333"/>
            <a:ext cx="5196416" cy="3397250"/>
          </a:xfrm>
          <a:prstGeom prst="roundRect">
            <a:avLst/>
          </a:prstGeom>
          <a:solidFill>
            <a:srgbClr val="E6DDD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F1BDF-811F-AB9F-E0A5-B86B6E6FD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59" y="78103"/>
            <a:ext cx="6394614" cy="671221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High-Level Overview</a:t>
            </a:r>
            <a:endParaRPr lang="en-US" b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FC5F-6469-F148-78DF-10664C6582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5991" y="758549"/>
            <a:ext cx="4975413" cy="23565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600" b="1"/>
              <a:t>The Problem 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600">
                <a:ea typeface="+mn-lt"/>
                <a:cs typeface="+mn-lt"/>
              </a:rPr>
              <a:t>Manual review of invoices, contracts, emails &amp; minutes</a:t>
            </a:r>
          </a:p>
          <a:p>
            <a:pPr>
              <a:lnSpc>
                <a:spcPct val="100000"/>
              </a:lnSpc>
            </a:pPr>
            <a:r>
              <a:rPr lang="en-US" sz="1600">
                <a:ea typeface="+mn-lt"/>
                <a:cs typeface="+mn-lt"/>
              </a:rPr>
              <a:t>Time-consuming, error-prone data extraction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600">
                <a:ea typeface="+mn-lt"/>
                <a:cs typeface="+mn-lt"/>
              </a:rPr>
              <a:t>Inconsistent formats → inconsistent data quality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sz="1600">
                <a:ea typeface="+mn-lt"/>
                <a:cs typeface="+mn-lt"/>
              </a:rPr>
              <a:t>Key information buried in PDFs → weak search &amp; reporting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19CC1E-9648-64B5-96CC-81AC71BE8110}"/>
              </a:ext>
            </a:extLst>
          </p:cNvPr>
          <p:cNvSpPr txBox="1">
            <a:spLocks/>
          </p:cNvSpPr>
          <p:nvPr/>
        </p:nvSpPr>
        <p:spPr>
          <a:xfrm>
            <a:off x="5573181" y="3825427"/>
            <a:ext cx="7219702" cy="3246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400" b="1">
                <a:ea typeface="+mn-lt"/>
                <a:cs typeface="+mn-lt"/>
              </a:rPr>
              <a:t>Platform-Level View</a:t>
            </a:r>
            <a:endParaRPr lang="en-US" sz="1400" b="1"/>
          </a:p>
          <a:p>
            <a:pPr marL="571500" indent="-342900">
              <a:buAutoNum type="arabicPeriod"/>
            </a:pPr>
            <a:r>
              <a:rPr lang="en-US" sz="1400" i="1" u="sng"/>
              <a:t>Inputs:</a:t>
            </a:r>
            <a:r>
              <a:rPr lang="en-US" sz="1400" i="1"/>
              <a:t> </a:t>
            </a:r>
            <a:r>
              <a:rPr lang="en-US" sz="1400"/>
              <a:t>PDF documents (invoices, contracts, emails, meetings minutes)</a:t>
            </a:r>
          </a:p>
          <a:p>
            <a:pPr marL="571500" indent="-342900">
              <a:buAutoNum type="arabicPeriod"/>
            </a:pPr>
            <a:r>
              <a:rPr lang="en-US" sz="1400" i="1" u="sng"/>
              <a:t>Core platform:</a:t>
            </a:r>
          </a:p>
          <a:p>
            <a:pPr marL="800100" lvl="1">
              <a:buFont typeface="Courier New,monospace" panose="020B0604020202020204" pitchFamily="34" charset="0"/>
              <a:buChar char="o"/>
            </a:pPr>
            <a:r>
              <a:rPr lang="en-US" sz="1400"/>
              <a:t>Ingestion layer: Read PDF &amp; extract text</a:t>
            </a:r>
          </a:p>
          <a:p>
            <a:pPr marL="800100" lvl="1">
              <a:buFont typeface="Courier New,monospace" panose="020B0604020202020204" pitchFamily="34" charset="0"/>
              <a:buChar char="o"/>
            </a:pPr>
            <a:r>
              <a:rPr lang="en-US" sz="1400"/>
              <a:t>AI layer: Classifies documents + extract key fields (LLM)</a:t>
            </a:r>
          </a:p>
          <a:p>
            <a:pPr marL="800100" lvl="1">
              <a:buFont typeface="Courier New,monospace" panose="020B0604020202020204" pitchFamily="34" charset="0"/>
              <a:buChar char="o"/>
            </a:pPr>
            <a:r>
              <a:rPr lang="en-US" sz="1400"/>
              <a:t>Validation layer: cleans, normalizes, and validates data with schemas</a:t>
            </a:r>
            <a:endParaRPr lang="en-US" sz="1400" err="1"/>
          </a:p>
          <a:p>
            <a:pPr marL="800100" lvl="1">
              <a:buFont typeface="Courier New,monospace" panose="020B0604020202020204" pitchFamily="34" charset="0"/>
              <a:buChar char="o"/>
            </a:pPr>
            <a:r>
              <a:rPr lang="en-US" sz="1400"/>
              <a:t>Storage layers: saves structured data (JSON/CSV)</a:t>
            </a:r>
          </a:p>
          <a:p>
            <a:pPr marL="571500" indent="-342900">
              <a:buAutoNum type="arabicPeriod"/>
            </a:pPr>
            <a:r>
              <a:rPr lang="en-US" sz="1400" i="1" u="sng"/>
              <a:t>Outputs:</a:t>
            </a:r>
            <a:r>
              <a:rPr lang="en-US" sz="1400" i="1"/>
              <a:t> </a:t>
            </a:r>
            <a:r>
              <a:rPr lang="en-US" sz="1400"/>
              <a:t> Search | Reporting | Summaries | Analytics</a:t>
            </a:r>
          </a:p>
          <a:p>
            <a:pPr marL="800100" lvl="1">
              <a:buFont typeface="Courier New" panose="020B0604020202020204" pitchFamily="34" charset="0"/>
              <a:buChar char="o"/>
            </a:pPr>
            <a:endParaRPr lang="en-US" sz="140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6C7D6-8B62-C124-9247-FEF272449FB3}"/>
              </a:ext>
            </a:extLst>
          </p:cNvPr>
          <p:cNvSpPr txBox="1">
            <a:spLocks/>
          </p:cNvSpPr>
          <p:nvPr/>
        </p:nvSpPr>
        <p:spPr>
          <a:xfrm>
            <a:off x="6099891" y="339450"/>
            <a:ext cx="5568080" cy="4092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2500"/>
              </a:spcBef>
              <a:buNone/>
            </a:pPr>
            <a:r>
              <a:rPr lang="en-US" sz="1400" b="1"/>
              <a:t>Our Solution (PoC)</a:t>
            </a:r>
            <a:br>
              <a:rPr lang="en-US" sz="1400" b="1"/>
            </a:br>
            <a:r>
              <a:rPr lang="en-US" sz="1400"/>
              <a:t>Automated document intelligence Pipeline that: 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Ingests PDF documents from different sources</a:t>
            </a:r>
            <a:endParaRPr lang="en-US" sz="14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Classifies them by type (invoice, contract, email, meeting minutes)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Uses an </a:t>
            </a:r>
            <a:r>
              <a:rPr lang="en-US" sz="1400" b="1">
                <a:ea typeface="+mn-lt"/>
                <a:cs typeface="+mn-lt"/>
              </a:rPr>
              <a:t>ensemble of LLMs </a:t>
            </a:r>
            <a:r>
              <a:rPr lang="en-US" sz="1400">
                <a:ea typeface="+mn-lt"/>
                <a:cs typeface="+mn-lt"/>
              </a:rPr>
              <a:t>(OpenAI, Gemini, Qwen) to extract key fields into structured JSON</a:t>
            </a:r>
            <a:endParaRPr lang="en-US" sz="1800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Validates &amp; standardizes data with strict schemas through </a:t>
            </a:r>
            <a:r>
              <a:rPr lang="en-US" sz="1400" b="1">
                <a:ea typeface="+mn-lt"/>
                <a:cs typeface="+mn-lt"/>
              </a:rPr>
              <a:t>multi-agent orchestration</a:t>
            </a:r>
            <a:endParaRPr lang="en-US" sz="1800" b="1"/>
          </a:p>
          <a:p>
            <a:pPr>
              <a:lnSpc>
                <a:spcPct val="100000"/>
              </a:lnSpc>
            </a:pPr>
            <a:r>
              <a:rPr lang="en-US" sz="1400">
                <a:ea typeface="+mn-lt"/>
                <a:cs typeface="+mn-lt"/>
              </a:rPr>
              <a:t>Stores outputs for </a:t>
            </a:r>
            <a:r>
              <a:rPr lang="en-US" sz="1400" b="1">
                <a:ea typeface="+mn-lt"/>
                <a:cs typeface="+mn-lt"/>
              </a:rPr>
              <a:t>reporting, search, summarization &amp; aggregation</a:t>
            </a:r>
            <a:endParaRPr lang="en-US" sz="1800"/>
          </a:p>
          <a:p>
            <a:pPr marL="285750" indent="-285750">
              <a:lnSpc>
                <a:spcPct val="110000"/>
              </a:lnSpc>
              <a:spcBef>
                <a:spcPts val="2500"/>
              </a:spcBef>
            </a:pP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520F3A-7E5B-BD72-AE21-374C1A3EBBA8}"/>
              </a:ext>
            </a:extLst>
          </p:cNvPr>
          <p:cNvSpPr txBox="1"/>
          <p:nvPr/>
        </p:nvSpPr>
        <p:spPr>
          <a:xfrm>
            <a:off x="1344084" y="3450166"/>
            <a:ext cx="26458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Tech Stack (PoC)</a:t>
            </a:r>
          </a:p>
        </p:txBody>
      </p:sp>
      <p:pic>
        <p:nvPicPr>
          <p:cNvPr id="10" name="Picture 9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070A06E6-3470-01A1-0B07-08E68AE8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4028016"/>
            <a:ext cx="844551" cy="770468"/>
          </a:xfrm>
          <a:prstGeom prst="rect">
            <a:avLst/>
          </a:prstGeom>
        </p:spPr>
      </p:pic>
      <p:pic>
        <p:nvPicPr>
          <p:cNvPr id="12" name="Picture 11" descr="A stack of books on a black background&#10;&#10;AI-generated content may be incorrect.">
            <a:extLst>
              <a:ext uri="{FF2B5EF4-FFF2-40B4-BE49-F238E27FC236}">
                <a16:creationId xmlns:a16="http://schemas.microsoft.com/office/drawing/2014/main" id="{5912539D-00B9-3ED3-213E-49F736268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152" y="4023134"/>
            <a:ext cx="881185" cy="8225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D40BCC-4F41-0BDE-011E-7AB7AC48402E}"/>
              </a:ext>
            </a:extLst>
          </p:cNvPr>
          <p:cNvSpPr txBox="1"/>
          <p:nvPr/>
        </p:nvSpPr>
        <p:spPr>
          <a:xfrm>
            <a:off x="2036884" y="4847981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/>
              <a:t>pdfplumber</a:t>
            </a:r>
            <a:endParaRPr lang="en-US" err="1"/>
          </a:p>
        </p:txBody>
      </p:sp>
      <p:pic>
        <p:nvPicPr>
          <p:cNvPr id="16" name="Picture 15" descr="A cartoon of a robot&#10;&#10;AI-generated content may be incorrect.">
            <a:extLst>
              <a:ext uri="{FF2B5EF4-FFF2-40B4-BE49-F238E27FC236}">
                <a16:creationId xmlns:a16="http://schemas.microsoft.com/office/drawing/2014/main" id="{5B53AD17-572D-B9B4-8D2B-0F378A969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862" y="5118102"/>
            <a:ext cx="881186" cy="9495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0102C9-A6A5-1203-EAC9-C0E61305BAD1}"/>
              </a:ext>
            </a:extLst>
          </p:cNvPr>
          <p:cNvSpPr txBox="1"/>
          <p:nvPr/>
        </p:nvSpPr>
        <p:spPr>
          <a:xfrm>
            <a:off x="826314" y="6065064"/>
            <a:ext cx="17991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ahoma"/>
                <a:ea typeface="Tahoma"/>
                <a:cs typeface="Tahoma"/>
              </a:rPr>
              <a:t>Qwen 2.5 (7B)</a:t>
            </a:r>
          </a:p>
          <a:p>
            <a:pPr algn="ctr"/>
            <a:r>
              <a:rPr lang="en-US" sz="1200" b="1">
                <a:latin typeface="Tahoma"/>
                <a:ea typeface="Tahoma"/>
                <a:cs typeface="Tahoma"/>
              </a:rPr>
              <a:t>[Local LLM]</a:t>
            </a:r>
          </a:p>
        </p:txBody>
      </p:sp>
      <p:pic>
        <p:nvPicPr>
          <p:cNvPr id="21" name="Picture 20" descr="A stack of books on a black background&#10;&#10;AI-generated content may be incorrect.">
            <a:extLst>
              <a:ext uri="{FF2B5EF4-FFF2-40B4-BE49-F238E27FC236}">
                <a16:creationId xmlns:a16="http://schemas.microsoft.com/office/drawing/2014/main" id="{77266DF6-4959-8F4D-99E7-E1B43324A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151" y="4054883"/>
            <a:ext cx="881185" cy="82257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185B19-166B-9153-C9F4-1A8909F6BE7B}"/>
              </a:ext>
            </a:extLst>
          </p:cNvPr>
          <p:cNvSpPr txBox="1"/>
          <p:nvPr/>
        </p:nvSpPr>
        <p:spPr>
          <a:xfrm>
            <a:off x="3814883" y="4879730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/>
              <a:t>Pydantic</a:t>
            </a:r>
            <a:endParaRPr lang="en-US" err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72568D-716E-4CF5-C791-D0E084C34CE2}"/>
              </a:ext>
            </a:extLst>
          </p:cNvPr>
          <p:cNvSpPr txBox="1"/>
          <p:nvPr/>
        </p:nvSpPr>
        <p:spPr>
          <a:xfrm>
            <a:off x="3169300" y="6107398"/>
            <a:ext cx="10689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pandas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6AF427-3AC8-441B-AB34-C4DB4CA9FE45}"/>
              </a:ext>
            </a:extLst>
          </p:cNvPr>
          <p:cNvSpPr txBox="1"/>
          <p:nvPr/>
        </p:nvSpPr>
        <p:spPr>
          <a:xfrm>
            <a:off x="396466" y="4847980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python</a:t>
            </a:r>
            <a:endParaRPr lang="en-US"/>
          </a:p>
        </p:txBody>
      </p:sp>
      <p:pic>
        <p:nvPicPr>
          <p:cNvPr id="29" name="Picture 28" descr="Panda - Free animals icons">
            <a:extLst>
              <a:ext uri="{FF2B5EF4-FFF2-40B4-BE49-F238E27FC236}">
                <a16:creationId xmlns:a16="http://schemas.microsoft.com/office/drawing/2014/main" id="{3398955B-D67B-91B0-E2A5-FD760C16E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4905" y="5247746"/>
            <a:ext cx="909108" cy="92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9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D00C4A-1A99-61A5-CD89-8CAFBAC81B63}"/>
              </a:ext>
            </a:extLst>
          </p:cNvPr>
          <p:cNvSpPr txBox="1"/>
          <p:nvPr/>
        </p:nvSpPr>
        <p:spPr>
          <a:xfrm>
            <a:off x="1849641" y="3308513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Ingestion.py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186333-2CC9-6F8A-0C3B-3442A9F701F9}"/>
              </a:ext>
            </a:extLst>
          </p:cNvPr>
          <p:cNvSpPr txBox="1"/>
          <p:nvPr/>
        </p:nvSpPr>
        <p:spPr>
          <a:xfrm>
            <a:off x="3595077" y="3308513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classifier.py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D2CB9F-79FD-AD94-AD74-1EB5B5B90C0D}"/>
              </a:ext>
            </a:extLst>
          </p:cNvPr>
          <p:cNvSpPr txBox="1"/>
          <p:nvPr/>
        </p:nvSpPr>
        <p:spPr>
          <a:xfrm>
            <a:off x="5384475" y="3308511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extractor.py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7E1D5-21DF-3662-C7C6-E1F94890A53D}"/>
              </a:ext>
            </a:extLst>
          </p:cNvPr>
          <p:cNvSpPr txBox="1"/>
          <p:nvPr/>
        </p:nvSpPr>
        <p:spPr>
          <a:xfrm>
            <a:off x="7681057" y="3359798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schemas.py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2D052-2650-7BAE-AA41-6A94A4DF71A0}"/>
              </a:ext>
            </a:extLst>
          </p:cNvPr>
          <p:cNvSpPr txBox="1"/>
          <p:nvPr/>
        </p:nvSpPr>
        <p:spPr>
          <a:xfrm>
            <a:off x="4405107" y="5690574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utils.py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F4230C-FE3A-0094-4C34-06DB25B09551}"/>
              </a:ext>
            </a:extLst>
          </p:cNvPr>
          <p:cNvSpPr txBox="1"/>
          <p:nvPr/>
        </p:nvSpPr>
        <p:spPr>
          <a:xfrm>
            <a:off x="4530481" y="985063"/>
            <a:ext cx="17991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latin typeface="Tahoma"/>
                <a:ea typeface="Tahoma"/>
                <a:cs typeface="Tahoma"/>
              </a:rPr>
              <a:t>LLM Ensemble (Gemini, OpenAI, Qwen)</a:t>
            </a:r>
            <a:endParaRPr lang="en-US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62D6FD4-E73F-EA91-D49B-02F4B6E7C7EE}"/>
              </a:ext>
            </a:extLst>
          </p:cNvPr>
          <p:cNvSpPr>
            <a:spLocks noGrp="1"/>
          </p:cNvSpPr>
          <p:nvPr/>
        </p:nvSpPr>
        <p:spPr>
          <a:xfrm>
            <a:off x="231809" y="183937"/>
            <a:ext cx="8680614" cy="6712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ea typeface="+mj-lt"/>
                <a:cs typeface="+mj-lt"/>
              </a:rPr>
              <a:t>Detailed Approach to Data Pipeline (Local)</a:t>
            </a:r>
            <a:endParaRPr lang="en-US"/>
          </a:p>
        </p:txBody>
      </p:sp>
      <p:pic>
        <p:nvPicPr>
          <p:cNvPr id="4" name="Picture 3" descr="A stack of books on a black background&#10;&#10;AI-generated content may be incorrect.">
            <a:extLst>
              <a:ext uri="{FF2B5EF4-FFF2-40B4-BE49-F238E27FC236}">
                <a16:creationId xmlns:a16="http://schemas.microsoft.com/office/drawing/2014/main" id="{90F7D062-3B0E-2ED2-B7B4-0E9B6F0EF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4351217"/>
            <a:ext cx="881185" cy="822570"/>
          </a:xfrm>
          <a:prstGeom prst="rect">
            <a:avLst/>
          </a:prstGeom>
        </p:spPr>
      </p:pic>
      <p:pic>
        <p:nvPicPr>
          <p:cNvPr id="7" name="Picture 6" descr="A cartoon of a robot&#10;&#10;AI-generated content may be incorrect.">
            <a:extLst>
              <a:ext uri="{FF2B5EF4-FFF2-40B4-BE49-F238E27FC236}">
                <a16:creationId xmlns:a16="http://schemas.microsoft.com/office/drawing/2014/main" id="{B5DC2F32-45F3-930D-B732-F3219470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46" y="1117601"/>
            <a:ext cx="881186" cy="949570"/>
          </a:xfrm>
          <a:prstGeom prst="rect">
            <a:avLst/>
          </a:prstGeom>
        </p:spPr>
      </p:pic>
      <p:pic>
        <p:nvPicPr>
          <p:cNvPr id="10" name="Picture 9" descr="A file with a red label&#10;&#10;AI-generated content may be incorrect.">
            <a:extLst>
              <a:ext uri="{FF2B5EF4-FFF2-40B4-BE49-F238E27FC236}">
                <a16:creationId xmlns:a16="http://schemas.microsoft.com/office/drawing/2014/main" id="{C389CCBC-8491-9F04-ADF0-8111BE18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756" y="2495062"/>
            <a:ext cx="754186" cy="666263"/>
          </a:xfrm>
          <a:prstGeom prst="rect">
            <a:avLst/>
          </a:prstGeom>
        </p:spPr>
      </p:pic>
      <p:pic>
        <p:nvPicPr>
          <p:cNvPr id="11" name="Picture 10" descr="A close up of a document&#10;&#10;AI-generated content may be incorrect.">
            <a:extLst>
              <a:ext uri="{FF2B5EF4-FFF2-40B4-BE49-F238E27FC236}">
                <a16:creationId xmlns:a16="http://schemas.microsoft.com/office/drawing/2014/main" id="{3D3A3A14-A1FC-0C85-A817-2F9BC9528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908" y="2426677"/>
            <a:ext cx="881186" cy="803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1BA49E-3742-52EB-E8E3-3E00E1FC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185986" y="2497017"/>
            <a:ext cx="588106" cy="681892"/>
          </a:xfrm>
          <a:prstGeom prst="rect">
            <a:avLst/>
          </a:prstGeom>
        </p:spPr>
      </p:pic>
      <p:pic>
        <p:nvPicPr>
          <p:cNvPr id="13" name="Picture 12" descr="A close up of a document&#10;&#10;AI-generated content may be incorrect.">
            <a:extLst>
              <a:ext uri="{FF2B5EF4-FFF2-40B4-BE49-F238E27FC236}">
                <a16:creationId xmlns:a16="http://schemas.microsoft.com/office/drawing/2014/main" id="{5C1BD5E9-A386-58FE-6B08-FBC9AC84D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2446215"/>
            <a:ext cx="881186" cy="803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1778E-E305-197A-2438-63760D43D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3051909" y="2516555"/>
            <a:ext cx="588106" cy="681892"/>
          </a:xfrm>
          <a:prstGeom prst="rect">
            <a:avLst/>
          </a:prstGeom>
        </p:spPr>
      </p:pic>
      <p:pic>
        <p:nvPicPr>
          <p:cNvPr id="18" name="Picture 17" descr="A close up of a document&#10;&#10;AI-generated content may be incorrect.">
            <a:extLst>
              <a:ext uri="{FF2B5EF4-FFF2-40B4-BE49-F238E27FC236}">
                <a16:creationId xmlns:a16="http://schemas.microsoft.com/office/drawing/2014/main" id="{880D50CA-AFF9-4238-B0B8-99779152B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523" y="2446215"/>
            <a:ext cx="881186" cy="803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34B958-278F-6747-BAE2-26080D9C9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741986" y="2516555"/>
            <a:ext cx="588106" cy="681892"/>
          </a:xfrm>
          <a:prstGeom prst="rect">
            <a:avLst/>
          </a:prstGeom>
        </p:spPr>
      </p:pic>
      <p:pic>
        <p:nvPicPr>
          <p:cNvPr id="38" name="Picture 37" descr="A purple and white file with a black background&#10;&#10;AI-generated content may be incorrect.">
            <a:extLst>
              <a:ext uri="{FF2B5EF4-FFF2-40B4-BE49-F238E27FC236}">
                <a16:creationId xmlns:a16="http://schemas.microsoft.com/office/drawing/2014/main" id="{A194D07E-B3C4-B188-EBE8-F4AF8670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293" y="971061"/>
            <a:ext cx="881185" cy="949569"/>
          </a:xfrm>
          <a:prstGeom prst="rect">
            <a:avLst/>
          </a:prstGeom>
        </p:spPr>
      </p:pic>
      <p:pic>
        <p:nvPicPr>
          <p:cNvPr id="41" name="Picture 40" descr="A close up of a document&#10;&#10;AI-generated content may be incorrect.">
            <a:extLst>
              <a:ext uri="{FF2B5EF4-FFF2-40B4-BE49-F238E27FC236}">
                <a16:creationId xmlns:a16="http://schemas.microsoft.com/office/drawing/2014/main" id="{4880E37B-770A-5BAB-585E-CAF52AB2B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138" y="2514599"/>
            <a:ext cx="881186" cy="8030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EF9846-C0F0-7E11-946D-D55B521B6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871679" y="2565400"/>
            <a:ext cx="724875" cy="681892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E72922-91B4-A415-E332-FA56C3449741}"/>
              </a:ext>
            </a:extLst>
          </p:cNvPr>
          <p:cNvCxnSpPr/>
          <p:nvPr/>
        </p:nvCxnSpPr>
        <p:spPr>
          <a:xfrm flipV="1">
            <a:off x="5226539" y="1604596"/>
            <a:ext cx="1638788" cy="7652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close up of a document&#10;&#10;AI-generated content may be incorrect.">
            <a:extLst>
              <a:ext uri="{FF2B5EF4-FFF2-40B4-BE49-F238E27FC236}">
                <a16:creationId xmlns:a16="http://schemas.microsoft.com/office/drawing/2014/main" id="{BA9FA43F-E3F8-6B12-AD61-71D3AE1E9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521" y="4741984"/>
            <a:ext cx="881186" cy="80303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C196BD-9FC2-00A0-E21D-497EAF32635D}"/>
              </a:ext>
            </a:extLst>
          </p:cNvPr>
          <p:cNvCxnSpPr/>
          <p:nvPr/>
        </p:nvCxnSpPr>
        <p:spPr>
          <a:xfrm flipH="1" flipV="1">
            <a:off x="4906595" y="2086544"/>
            <a:ext cx="521026" cy="35739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3EFFEBD-DEB9-A34B-0A96-6D9D16F5262C}"/>
              </a:ext>
            </a:extLst>
          </p:cNvPr>
          <p:cNvCxnSpPr>
            <a:cxnSpLocks/>
          </p:cNvCxnSpPr>
          <p:nvPr/>
        </p:nvCxnSpPr>
        <p:spPr>
          <a:xfrm flipH="1">
            <a:off x="6401286" y="2004319"/>
            <a:ext cx="696872" cy="57068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000F24-E7AF-D7AC-A308-158EF88C433E}"/>
              </a:ext>
            </a:extLst>
          </p:cNvPr>
          <p:cNvCxnSpPr/>
          <p:nvPr/>
        </p:nvCxnSpPr>
        <p:spPr>
          <a:xfrm>
            <a:off x="9237674" y="3255263"/>
            <a:ext cx="893884" cy="31261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purple and white file with a black background&#10;&#10;AI-generated content may be incorrect.">
            <a:extLst>
              <a:ext uri="{FF2B5EF4-FFF2-40B4-BE49-F238E27FC236}">
                <a16:creationId xmlns:a16="http://schemas.microsoft.com/office/drawing/2014/main" id="{8EACE5D0-2703-945B-CFBC-D2357C79D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7909" y="3257060"/>
            <a:ext cx="881185" cy="949569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93ACAB-C531-42BE-0780-601083C36F4A}"/>
              </a:ext>
            </a:extLst>
          </p:cNvPr>
          <p:cNvCxnSpPr>
            <a:cxnSpLocks/>
          </p:cNvCxnSpPr>
          <p:nvPr/>
        </p:nvCxnSpPr>
        <p:spPr>
          <a:xfrm flipV="1">
            <a:off x="9237673" y="2610491"/>
            <a:ext cx="893884" cy="22469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green and white file folder with a white paper in it&#10;&#10;AI-generated content may be incorrect.">
            <a:extLst>
              <a:ext uri="{FF2B5EF4-FFF2-40B4-BE49-F238E27FC236}">
                <a16:creationId xmlns:a16="http://schemas.microsoft.com/office/drawing/2014/main" id="{6347BCF7-4CA8-A11B-F42C-036033E37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7907" y="2123831"/>
            <a:ext cx="881186" cy="8030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2329123-9F30-C2EA-EF20-7456C6EAD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5984" y="4995984"/>
            <a:ext cx="998417" cy="99841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8B2E24-98E6-4AD7-96F2-154F8B6AFCF2}"/>
              </a:ext>
            </a:extLst>
          </p:cNvPr>
          <p:cNvSpPr txBox="1"/>
          <p:nvPr/>
        </p:nvSpPr>
        <p:spPr>
          <a:xfrm>
            <a:off x="8677518" y="6007258"/>
            <a:ext cx="125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Analytics Ready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9FBB5A-8AA1-8980-73F3-43C415F65B67}"/>
              </a:ext>
            </a:extLst>
          </p:cNvPr>
          <p:cNvSpPr txBox="1"/>
          <p:nvPr/>
        </p:nvSpPr>
        <p:spPr>
          <a:xfrm>
            <a:off x="745717" y="5281897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/>
              <a:t>pdfplumber</a:t>
            </a:r>
            <a:endParaRPr lang="en-US" err="1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4035240-96C6-2682-B792-30EDBA23794C}"/>
              </a:ext>
            </a:extLst>
          </p:cNvPr>
          <p:cNvCxnSpPr/>
          <p:nvPr/>
        </p:nvCxnSpPr>
        <p:spPr>
          <a:xfrm flipH="1">
            <a:off x="1831732" y="3673231"/>
            <a:ext cx="568242" cy="67244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 descr="A stack of books on a black background&#10;&#10;AI-generated content may be incorrect.">
            <a:extLst>
              <a:ext uri="{FF2B5EF4-FFF2-40B4-BE49-F238E27FC236}">
                <a16:creationId xmlns:a16="http://schemas.microsoft.com/office/drawing/2014/main" id="{0AA40378-5A75-95C0-79F5-3BE57B86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600" y="814755"/>
            <a:ext cx="881185" cy="82257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B6BE12F-7F92-8D2F-53F2-D864788EA6B5}"/>
              </a:ext>
            </a:extLst>
          </p:cNvPr>
          <p:cNvSpPr txBox="1"/>
          <p:nvPr/>
        </p:nvSpPr>
        <p:spPr>
          <a:xfrm>
            <a:off x="8678332" y="1706358"/>
            <a:ext cx="12594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err="1"/>
              <a:t>Pydantic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FDFE1F-56B4-726F-619C-235E43B3FA07}"/>
              </a:ext>
            </a:extLst>
          </p:cNvPr>
          <p:cNvSpPr txBox="1"/>
          <p:nvPr/>
        </p:nvSpPr>
        <p:spPr>
          <a:xfrm>
            <a:off x="9938562" y="1081127"/>
            <a:ext cx="125941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/>
              <a:t>Validation Process</a:t>
            </a:r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68EA3D0-F01C-080C-1C97-0BEDE9039D52}"/>
              </a:ext>
            </a:extLst>
          </p:cNvPr>
          <p:cNvCxnSpPr>
            <a:cxnSpLocks/>
          </p:cNvCxnSpPr>
          <p:nvPr/>
        </p:nvCxnSpPr>
        <p:spPr>
          <a:xfrm flipH="1">
            <a:off x="8396655" y="1738922"/>
            <a:ext cx="382628" cy="68221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67ED464-646F-B605-3B9E-3A2F9F7AC5AC}"/>
              </a:ext>
            </a:extLst>
          </p:cNvPr>
          <p:cNvCxnSpPr/>
          <p:nvPr/>
        </p:nvCxnSpPr>
        <p:spPr>
          <a:xfrm>
            <a:off x="4769827" y="2095500"/>
            <a:ext cx="253999" cy="249440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0D8083F-DDBC-E1D8-7542-8ED7D076F286}"/>
              </a:ext>
            </a:extLst>
          </p:cNvPr>
          <p:cNvCxnSpPr>
            <a:cxnSpLocks/>
          </p:cNvCxnSpPr>
          <p:nvPr/>
        </p:nvCxnSpPr>
        <p:spPr>
          <a:xfrm flipH="1">
            <a:off x="5473210" y="3424116"/>
            <a:ext cx="2090615" cy="131233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ight Brace 63">
            <a:extLst>
              <a:ext uri="{FF2B5EF4-FFF2-40B4-BE49-F238E27FC236}">
                <a16:creationId xmlns:a16="http://schemas.microsoft.com/office/drawing/2014/main" id="{ED91839A-34C6-8BC4-6A6A-B9FDD6DFB805}"/>
              </a:ext>
            </a:extLst>
          </p:cNvPr>
          <p:cNvSpPr/>
          <p:nvPr/>
        </p:nvSpPr>
        <p:spPr>
          <a:xfrm rot="6540000">
            <a:off x="9756260" y="3299313"/>
            <a:ext cx="801077" cy="264257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32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4D11B-C92C-35D1-8DA0-31904CC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80F9-8CA4-382B-088A-232D8891D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59" y="205103"/>
            <a:ext cx="11157114" cy="671221"/>
          </a:xfrm>
        </p:spPr>
        <p:txBody>
          <a:bodyPr>
            <a:normAutofit/>
          </a:bodyPr>
          <a:lstStyle/>
          <a:p>
            <a:r>
              <a:rPr lang="en-US"/>
              <a:t>Proposed Technical Architecture Beyond POC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EB171D-3464-B9BB-B62B-4B6CDEDD58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141" y="877727"/>
            <a:ext cx="3463045" cy="36469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10000"/>
              </a:lnSpc>
              <a:spcBef>
                <a:spcPts val="2500"/>
              </a:spcBef>
              <a:buNone/>
            </a:pPr>
            <a:r>
              <a:rPr lang="en-US" sz="1800" b="1"/>
              <a:t>Production</a:t>
            </a:r>
            <a:r>
              <a:rPr lang="en-US" sz="1800" b="1">
                <a:ea typeface="+mn-lt"/>
                <a:cs typeface="+mn-lt"/>
              </a:rPr>
              <a:t> Architecture</a:t>
            </a:r>
            <a:endParaRPr lang="en-US" sz="1800" b="1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9FA81E8-20EE-E11E-3B13-01E8BAE29F44}"/>
              </a:ext>
            </a:extLst>
          </p:cNvPr>
          <p:cNvSpPr/>
          <p:nvPr/>
        </p:nvSpPr>
        <p:spPr>
          <a:xfrm>
            <a:off x="528242" y="1247875"/>
            <a:ext cx="6108366" cy="1858807"/>
          </a:xfrm>
          <a:prstGeom prst="roundRect">
            <a:avLst/>
          </a:prstGeom>
          <a:solidFill>
            <a:srgbClr val="E6E2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zh-CN" sz="1600" b="1">
                <a:solidFill>
                  <a:schemeClr val="tx1"/>
                </a:solidFill>
                <a:ea typeface="+mn-lt"/>
                <a:cs typeface="+mn-lt"/>
              </a:rPr>
              <a:t>D</a:t>
            </a:r>
            <a:r>
              <a:rPr lang="en-US" altLang="zh-CN" sz="1600" b="1" dirty="0">
                <a:solidFill>
                  <a:schemeClr val="tx1"/>
                </a:solidFill>
                <a:ea typeface="+mn-lt"/>
                <a:cs typeface="+mn-lt"/>
              </a:rPr>
              <a:t>a</a:t>
            </a:r>
            <a:r>
              <a:rPr lang="zh-CN" sz="1600" b="1">
                <a:solidFill>
                  <a:schemeClr val="tx1"/>
                </a:solidFill>
                <a:ea typeface="+mn-lt"/>
                <a:cs typeface="+mn-lt"/>
              </a:rPr>
              <a:t>t</a:t>
            </a:r>
            <a:r>
              <a:rPr lang="en-US" altLang="zh-CN" sz="1600" b="1" dirty="0">
                <a:solidFill>
                  <a:schemeClr val="tx1"/>
                </a:solidFill>
                <a:ea typeface="+mn-lt"/>
                <a:cs typeface="+mn-lt"/>
              </a:rPr>
              <a:t>a</a:t>
            </a:r>
            <a:r>
              <a:rPr lang="zh-CN" alt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CN" sz="1600" b="1">
                <a:solidFill>
                  <a:schemeClr val="tx1"/>
                </a:solidFill>
                <a:ea typeface="+mn-lt"/>
                <a:cs typeface="+mn-lt"/>
              </a:rPr>
              <a:t>Lake</a:t>
            </a:r>
            <a:r>
              <a:rPr lang="en-US" altLang="zh-CN" sz="1600" b="1" dirty="0">
                <a:solidFill>
                  <a:schemeClr val="tx1"/>
                </a:solidFill>
                <a:ea typeface="+mn-lt"/>
                <a:cs typeface="+mn-lt"/>
              </a:rPr>
              <a:t>house</a:t>
            </a:r>
            <a:r>
              <a:rPr lang="zh-CN" sz="1600" b="1">
                <a:solidFill>
                  <a:schemeClr val="tx1"/>
                </a:solidFill>
                <a:ea typeface="+mn-lt"/>
                <a:cs typeface="+mn-lt"/>
              </a:rPr>
              <a:t> &amp; Orchestration</a:t>
            </a:r>
            <a:endParaRPr lang="zh-CN" sz="1600" b="1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Multi-source ingestion (PDFs, emails, shared drives)</a:t>
            </a:r>
            <a:endParaRPr lang="zh-CN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S3 / Azure Blob storage for raw documents</a:t>
            </a:r>
            <a:endParaRPr lang="zh-CN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Airflow / Prefect for workflow orchestration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(poll-based)</a:t>
            </a:r>
          </a:p>
          <a:p>
            <a:pPr marL="285750" indent="-285750">
              <a:buFont typeface="Arial"/>
              <a:buChar char="•"/>
            </a:pP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Azure and GCP for access to the latest OpenAI and Gemini models while maintaining secure governance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>
                <a:solidFill>
                  <a:schemeClr val="tx1"/>
                </a:solidFill>
                <a:ea typeface="+mn-lt"/>
                <a:cs typeface="+mn-lt"/>
              </a:rPr>
              <a:t>B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atch </a:t>
            </a:r>
            <a:r>
              <a:rPr lang="en-US" altLang="zh-CN" sz="1600" dirty="0">
                <a:solidFill>
                  <a:schemeClr val="tx1"/>
                </a:solidFill>
                <a:ea typeface="+mn-lt"/>
                <a:cs typeface="+mn-lt"/>
              </a:rPr>
              <a:t>p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r</a:t>
            </a:r>
            <a:r>
              <a:rPr lang="en-US" altLang="zh-CN" sz="1600" dirty="0" err="1">
                <a:solidFill>
                  <a:schemeClr val="tx1"/>
                </a:solidFill>
                <a:ea typeface="+mn-lt"/>
                <a:cs typeface="+mn-lt"/>
              </a:rPr>
              <a:t>oc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es</a:t>
            </a:r>
            <a:r>
              <a:rPr lang="en-US" altLang="zh-CN" sz="1600" dirty="0">
                <a:solidFill>
                  <a:schemeClr val="tx1"/>
                </a:solidFill>
                <a:ea typeface="+mn-lt"/>
                <a:cs typeface="+mn-lt"/>
              </a:rPr>
              <a:t>s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ing t</a:t>
            </a:r>
            <a:r>
              <a:rPr lang="en-US" altLang="zh-CN" sz="1600" dirty="0">
                <a:solidFill>
                  <a:schemeClr val="tx1"/>
                </a:solidFill>
                <a:ea typeface="+mn-lt"/>
                <a:cs typeface="+mn-lt"/>
              </a:rPr>
              <a:t>o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minimize costs w/o impacting value</a:t>
            </a:r>
            <a:endParaRPr lang="zh-CN" sz="160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11A778E-CEFC-38C4-234C-841835C4EF12}"/>
              </a:ext>
            </a:extLst>
          </p:cNvPr>
          <p:cNvSpPr/>
          <p:nvPr/>
        </p:nvSpPr>
        <p:spPr>
          <a:xfrm>
            <a:off x="516608" y="3298685"/>
            <a:ext cx="6120000" cy="1440000"/>
          </a:xfrm>
          <a:prstGeom prst="roundRect">
            <a:avLst/>
          </a:prstGeom>
          <a:solidFill>
            <a:srgbClr val="E6DC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Parallel</a:t>
            </a:r>
            <a:r>
              <a:rPr lang="zh-CN" alt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Processing</a:t>
            </a:r>
            <a:r>
              <a:rPr lang="zh-CN" alt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&amp;</a:t>
            </a:r>
            <a:r>
              <a:rPr lang="zh-CN" alt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AI</a:t>
            </a:r>
            <a:r>
              <a:rPr lang="zh-CN" altLang="en-US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Services</a:t>
            </a:r>
            <a:endParaRPr lang="zh-CN" sz="1600" b="1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Apache Spark to parallelize processing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LLM</a:t>
            </a:r>
            <a:r>
              <a:rPr lang="zh-CN" altLang="en-US" sz="1600">
                <a:solidFill>
                  <a:schemeClr val="tx1"/>
                </a:solidFill>
              </a:rPr>
              <a:t> </a:t>
            </a:r>
            <a:r>
              <a:rPr lang="en-US" altLang="en-US" sz="1600">
                <a:solidFill>
                  <a:schemeClr val="tx1"/>
                </a:solidFill>
                <a:ea typeface="+mn-lt"/>
                <a:cs typeface="+mn-lt"/>
              </a:rPr>
              <a:t>multi-agent orchestration 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for c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las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sif</a:t>
            </a:r>
            <a:r>
              <a:rPr lang="en-US" altLang="zh-CN" sz="1600" err="1">
                <a:solidFill>
                  <a:schemeClr val="tx1"/>
                </a:solidFill>
                <a:ea typeface="+mn-lt"/>
                <a:cs typeface="+mn-lt"/>
              </a:rPr>
              <a:t>i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c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a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tio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n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&amp;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e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x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tra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c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tion</a:t>
            </a:r>
            <a:endParaRPr lang="zh-CN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Top-grade GPUs for inference</a:t>
            </a:r>
            <a:endParaRPr lang="en-US" err="1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25E9C61-2095-1FA5-9616-C6938D90E8CA}"/>
              </a:ext>
            </a:extLst>
          </p:cNvPr>
          <p:cNvSpPr/>
          <p:nvPr/>
        </p:nvSpPr>
        <p:spPr>
          <a:xfrm>
            <a:off x="516608" y="4936503"/>
            <a:ext cx="6120000" cy="1440000"/>
          </a:xfrm>
          <a:prstGeom prst="roundRect">
            <a:avLst/>
          </a:prstGeom>
          <a:solidFill>
            <a:srgbClr val="DAD1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Storage &amp; Analytics</a:t>
            </a:r>
            <a:endParaRPr lang="zh-CN" sz="1600" b="1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SQL Data Warehouse</a:t>
            </a:r>
          </a:p>
          <a:p>
            <a:pPr marL="285750" indent="-285750">
              <a:buFont typeface="Arial"/>
              <a:buChar char="•"/>
            </a:pP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Audit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-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re</a:t>
            </a:r>
            <a:r>
              <a:rPr lang="en-US" altLang="zh-CN" sz="1600" err="1">
                <a:solidFill>
                  <a:schemeClr val="tx1"/>
                </a:solidFill>
                <a:ea typeface="+mn-lt"/>
                <a:cs typeface="+mn-lt"/>
              </a:rPr>
              <a:t>ady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log</a:t>
            </a:r>
            <a:r>
              <a:rPr lang="zh-CN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stor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a</a:t>
            </a:r>
            <a:r>
              <a:rPr lang="zh-CN" sz="1600">
                <a:solidFill>
                  <a:schemeClr val="tx1"/>
                </a:solidFill>
                <a:ea typeface="+mn-lt"/>
                <a:cs typeface="+mn-lt"/>
              </a:rPr>
              <a:t>g</a:t>
            </a: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e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>
                <a:solidFill>
                  <a:schemeClr val="tx1"/>
                </a:solidFill>
              </a:rPr>
              <a:t>Agentic chart production for targeted queries through MCPs with SQL functions in a chat UI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AD122B-A230-A711-C05C-9A1D6FED9C10}"/>
              </a:ext>
            </a:extLst>
          </p:cNvPr>
          <p:cNvSpPr txBox="1">
            <a:spLocks/>
          </p:cNvSpPr>
          <p:nvPr/>
        </p:nvSpPr>
        <p:spPr>
          <a:xfrm>
            <a:off x="6996218" y="877728"/>
            <a:ext cx="3231937" cy="3646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800" b="1">
                <a:ea typeface="+mn-lt"/>
                <a:cs typeface="+mn-lt"/>
              </a:rPr>
              <a:t>Downstream Applications</a:t>
            </a:r>
            <a:endParaRPr lang="en-US" sz="1800" b="1"/>
          </a:p>
        </p:txBody>
      </p:sp>
      <p:sp>
        <p:nvSpPr>
          <p:cNvPr id="9" name="矩形: 圆角 5">
            <a:extLst>
              <a:ext uri="{FF2B5EF4-FFF2-40B4-BE49-F238E27FC236}">
                <a16:creationId xmlns:a16="http://schemas.microsoft.com/office/drawing/2014/main" id="{947D8260-1DC4-59AF-1644-4194AF69D6FA}"/>
              </a:ext>
            </a:extLst>
          </p:cNvPr>
          <p:cNvSpPr/>
          <p:nvPr/>
        </p:nvSpPr>
        <p:spPr>
          <a:xfrm>
            <a:off x="6996222" y="1486363"/>
            <a:ext cx="4433777" cy="901355"/>
          </a:xfrm>
          <a:prstGeom prst="roundRect">
            <a:avLst/>
          </a:prstGeom>
          <a:noFill/>
          <a:ln>
            <a:solidFill>
              <a:srgbClr val="E6E2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Financial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Vendor-level spend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Trend analysis &amp; forecasting</a:t>
            </a:r>
          </a:p>
        </p:txBody>
      </p:sp>
      <p:sp>
        <p:nvSpPr>
          <p:cNvPr id="10" name="矩形: 圆角 5">
            <a:extLst>
              <a:ext uri="{FF2B5EF4-FFF2-40B4-BE49-F238E27FC236}">
                <a16:creationId xmlns:a16="http://schemas.microsoft.com/office/drawing/2014/main" id="{D8354488-ED2D-540B-497C-6C2EC54AD59A}"/>
              </a:ext>
            </a:extLst>
          </p:cNvPr>
          <p:cNvSpPr/>
          <p:nvPr/>
        </p:nvSpPr>
        <p:spPr>
          <a:xfrm>
            <a:off x="6996220" y="2483559"/>
            <a:ext cx="4433779" cy="901355"/>
          </a:xfrm>
          <a:prstGeom prst="roundRect">
            <a:avLst/>
          </a:prstGeom>
          <a:noFill/>
          <a:ln>
            <a:solidFill>
              <a:srgbClr val="E6DC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Smart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“Find all WeWork invoices”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Instant semantic search &amp; filters</a:t>
            </a:r>
          </a:p>
        </p:txBody>
      </p:sp>
      <p:sp>
        <p:nvSpPr>
          <p:cNvPr id="11" name="矩形: 圆角 5">
            <a:extLst>
              <a:ext uri="{FF2B5EF4-FFF2-40B4-BE49-F238E27FC236}">
                <a16:creationId xmlns:a16="http://schemas.microsoft.com/office/drawing/2014/main" id="{42F0A419-2C88-5487-7D1D-78CD578EDFD2}"/>
              </a:ext>
            </a:extLst>
          </p:cNvPr>
          <p:cNvSpPr>
            <a:spLocks/>
          </p:cNvSpPr>
          <p:nvPr/>
        </p:nvSpPr>
        <p:spPr>
          <a:xfrm>
            <a:off x="6996218" y="3480755"/>
            <a:ext cx="4433781" cy="901355"/>
          </a:xfrm>
          <a:prstGeom prst="roundRect">
            <a:avLst/>
          </a:prstGeom>
          <a:noFill/>
          <a:ln>
            <a:solidFill>
              <a:srgbClr val="DAD1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Track contract expiry / 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Automated alerts &amp; reminders</a:t>
            </a:r>
          </a:p>
        </p:txBody>
      </p:sp>
      <p:sp>
        <p:nvSpPr>
          <p:cNvPr id="12" name="矩形: 圆角 5">
            <a:extLst>
              <a:ext uri="{FF2B5EF4-FFF2-40B4-BE49-F238E27FC236}">
                <a16:creationId xmlns:a16="http://schemas.microsoft.com/office/drawing/2014/main" id="{141AEF76-BE9E-6380-BABE-FE53ECF8C807}"/>
              </a:ext>
            </a:extLst>
          </p:cNvPr>
          <p:cNvSpPr/>
          <p:nvPr/>
        </p:nvSpPr>
        <p:spPr>
          <a:xfrm>
            <a:off x="6996219" y="4477951"/>
            <a:ext cx="4433781" cy="901355"/>
          </a:xfrm>
          <a:prstGeom prst="roundRect">
            <a:avLst/>
          </a:prstGeom>
          <a:noFill/>
          <a:ln>
            <a:solidFill>
              <a:srgbClr val="A08B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Legal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Cross-document linking by party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Case-related document grouping</a:t>
            </a:r>
          </a:p>
        </p:txBody>
      </p:sp>
      <p:sp>
        <p:nvSpPr>
          <p:cNvPr id="13" name="矩形: 圆角 5">
            <a:extLst>
              <a:ext uri="{FF2B5EF4-FFF2-40B4-BE49-F238E27FC236}">
                <a16:creationId xmlns:a16="http://schemas.microsoft.com/office/drawing/2014/main" id="{F1096792-B8AF-87BB-E782-8C384B5DA3F0}"/>
              </a:ext>
            </a:extLst>
          </p:cNvPr>
          <p:cNvSpPr/>
          <p:nvPr/>
        </p:nvSpPr>
        <p:spPr>
          <a:xfrm>
            <a:off x="6996219" y="5475148"/>
            <a:ext cx="4433780" cy="901355"/>
          </a:xfrm>
          <a:prstGeom prst="roundRect">
            <a:avLst/>
          </a:prstGeom>
          <a:noFill/>
          <a:ln>
            <a:solidFill>
              <a:srgbClr val="6E45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>
                <a:solidFill>
                  <a:schemeClr val="tx1"/>
                </a:solidFill>
                <a:ea typeface="+mn-lt"/>
                <a:cs typeface="+mn-lt"/>
              </a:rPr>
              <a:t>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“Show all invoices related to X in July”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ea typeface="+mn-lt"/>
                <a:cs typeface="+mn-lt"/>
              </a:rPr>
              <a:t>Automated monthly summaries</a:t>
            </a:r>
          </a:p>
        </p:txBody>
      </p:sp>
    </p:spTree>
    <p:extLst>
      <p:ext uri="{BB962C8B-B14F-4D97-AF65-F5344CB8AC3E}">
        <p14:creationId xmlns:p14="http://schemas.microsoft.com/office/powerpoint/2010/main" val="1782485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D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/>
          <a:p>
            <a:r>
              <a:rPr lang="en-US"/>
              <a:t>Thank you!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C4FC0569-C4DB-E8A4-355C-67C2F924B0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 descr="A handshake between two people&#10;&#10;AI-generated content may be incorrect.">
            <a:extLst>
              <a:ext uri="{FF2B5EF4-FFF2-40B4-BE49-F238E27FC236}">
                <a16:creationId xmlns:a16="http://schemas.microsoft.com/office/drawing/2014/main" id="{3E739B84-8D34-7955-FEFC-2F069505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645" b="22083"/>
          <a:stretch>
            <a:fillRect/>
          </a:stretch>
        </p:blipFill>
        <p:spPr>
          <a:xfrm>
            <a:off x="20" y="10"/>
            <a:ext cx="12191979" cy="49864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theme/theme1.xml><?xml version="1.0" encoding="utf-8"?>
<a:theme xmlns:a="http://schemas.openxmlformats.org/drawingml/2006/main" name="Helena">
  <a:themeElements>
    <a:clrScheme name="Helen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lena_win32_DN_V3" id="{9F427321-9060-43C1-8B15-4D38A9FA231C}" vid="{F91C65FD-DCCD-4832-9662-5F5E106155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F10C717-93EF-4D86-BF6E-244725B73F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9F7478-D48A-4FC3-A70B-05B704278092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29CA71-ACFA-46CC-8E61-4A5AB670DDE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Helena</vt:lpstr>
      <vt:lpstr>Document Intelligence Pipeline for Legal Analytics</vt:lpstr>
      <vt:lpstr>High-Level Overview</vt:lpstr>
      <vt:lpstr>PowerPoint Presentation</vt:lpstr>
      <vt:lpstr>Proposed Technical Architecture Beyond POC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2025-11-13T01:01:55Z</dcterms:created>
  <dcterms:modified xsi:type="dcterms:W3CDTF">2025-11-21T18:36:04Z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